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3"/>
  </p:notesMasterIdLst>
  <p:sldIdLst>
    <p:sldId id="3449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EF4E87-B1A1-42A0-B736-1C3C32339CD3}" v="1" dt="2024-06-07T13:46:49.3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lary Ogbonna" userId="9313a78b19e3dbda" providerId="LiveId" clId="{1AEF4E87-B1A1-42A0-B736-1C3C32339CD3}"/>
    <pc:docChg chg="addSld delSld modSld">
      <pc:chgData name="Hilary Ogbonna" userId="9313a78b19e3dbda" providerId="LiveId" clId="{1AEF4E87-B1A1-42A0-B736-1C3C32339CD3}" dt="2024-06-07T13:46:58.057" v="1" actId="47"/>
      <pc:docMkLst>
        <pc:docMk/>
      </pc:docMkLst>
      <pc:sldChg chg="del">
        <pc:chgData name="Hilary Ogbonna" userId="9313a78b19e3dbda" providerId="LiveId" clId="{1AEF4E87-B1A1-42A0-B736-1C3C32339CD3}" dt="2024-06-07T13:46:58.057" v="1" actId="47"/>
        <pc:sldMkLst>
          <pc:docMk/>
          <pc:sldMk cId="1764717565" sldId="3448"/>
        </pc:sldMkLst>
      </pc:sldChg>
      <pc:sldChg chg="add">
        <pc:chgData name="Hilary Ogbonna" userId="9313a78b19e3dbda" providerId="LiveId" clId="{1AEF4E87-B1A1-42A0-B736-1C3C32339CD3}" dt="2024-06-07T13:46:49.396" v="0"/>
        <pc:sldMkLst>
          <pc:docMk/>
          <pc:sldMk cId="3140425807" sldId="3449"/>
        </pc:sldMkLst>
      </pc:sldChg>
    </pc:docChg>
  </pc:docChgLst>
  <pc:docChgLst>
    <pc:chgData name="Hilary Ogbonna" userId="9313a78b19e3dbda" providerId="LiveId" clId="{428C62C1-9F4F-4CED-9B7E-D3D421F46448}"/>
    <pc:docChg chg="custSel delSld modSld delMainMaster">
      <pc:chgData name="Hilary Ogbonna" userId="9313a78b19e3dbda" providerId="LiveId" clId="{428C62C1-9F4F-4CED-9B7E-D3D421F46448}" dt="2024-04-07T00:54:54.930" v="56" actId="14100"/>
      <pc:docMkLst>
        <pc:docMk/>
      </pc:docMkLst>
      <pc:sldChg chg="del">
        <pc:chgData name="Hilary Ogbonna" userId="9313a78b19e3dbda" providerId="LiveId" clId="{428C62C1-9F4F-4CED-9B7E-D3D421F46448}" dt="2024-04-07T00:19:19.805" v="0" actId="47"/>
        <pc:sldMkLst>
          <pc:docMk/>
          <pc:sldMk cId="798167610" sldId="3447"/>
        </pc:sldMkLst>
      </pc:sldChg>
      <pc:sldChg chg="addSp delSp modSp mod">
        <pc:chgData name="Hilary Ogbonna" userId="9313a78b19e3dbda" providerId="LiveId" clId="{428C62C1-9F4F-4CED-9B7E-D3D421F46448}" dt="2024-04-07T00:54:54.930" v="56" actId="14100"/>
        <pc:sldMkLst>
          <pc:docMk/>
          <pc:sldMk cId="1764717565" sldId="3448"/>
        </pc:sldMkLst>
        <pc:spChg chg="mod">
          <ac:chgData name="Hilary Ogbonna" userId="9313a78b19e3dbda" providerId="LiveId" clId="{428C62C1-9F4F-4CED-9B7E-D3D421F46448}" dt="2024-04-07T00:40:30.348" v="42" actId="14100"/>
          <ac:spMkLst>
            <pc:docMk/>
            <pc:sldMk cId="1764717565" sldId="3448"/>
            <ac:spMk id="9" creationId="{7A7CD4BC-787A-464E-B253-52318C4A4571}"/>
          </ac:spMkLst>
        </pc:spChg>
        <pc:spChg chg="del">
          <ac:chgData name="Hilary Ogbonna" userId="9313a78b19e3dbda" providerId="LiveId" clId="{428C62C1-9F4F-4CED-9B7E-D3D421F46448}" dt="2024-04-07T00:29:15.534" v="32" actId="478"/>
          <ac:spMkLst>
            <pc:docMk/>
            <pc:sldMk cId="1764717565" sldId="3448"/>
            <ac:spMk id="20" creationId="{25B30E70-8092-D94A-BF27-9FFF976ADB1C}"/>
          </ac:spMkLst>
        </pc:spChg>
        <pc:spChg chg="add mod">
          <ac:chgData name="Hilary Ogbonna" userId="9313a78b19e3dbda" providerId="LiveId" clId="{428C62C1-9F4F-4CED-9B7E-D3D421F46448}" dt="2024-04-07T00:25:39.889" v="28" actId="1076"/>
          <ac:spMkLst>
            <pc:docMk/>
            <pc:sldMk cId="1764717565" sldId="3448"/>
            <ac:spMk id="63" creationId="{EE9E6F41-6F90-4CDC-A7C8-9D11254DB605}"/>
          </ac:spMkLst>
        </pc:spChg>
        <pc:spChg chg="del">
          <ac:chgData name="Hilary Ogbonna" userId="9313a78b19e3dbda" providerId="LiveId" clId="{428C62C1-9F4F-4CED-9B7E-D3D421F46448}" dt="2024-04-07T00:29:22.904" v="34" actId="478"/>
          <ac:spMkLst>
            <pc:docMk/>
            <pc:sldMk cId="1764717565" sldId="3448"/>
            <ac:spMk id="71" creationId="{87FF7833-9FB8-454B-B371-AE1953460CFB}"/>
          </ac:spMkLst>
        </pc:spChg>
        <pc:spChg chg="del">
          <ac:chgData name="Hilary Ogbonna" userId="9313a78b19e3dbda" providerId="LiveId" clId="{428C62C1-9F4F-4CED-9B7E-D3D421F46448}" dt="2024-04-07T00:29:30.610" v="35" actId="478"/>
          <ac:spMkLst>
            <pc:docMk/>
            <pc:sldMk cId="1764717565" sldId="3448"/>
            <ac:spMk id="73" creationId="{84718763-228B-4E8A-ADA3-801E614D94D3}"/>
          </ac:spMkLst>
        </pc:spChg>
        <pc:spChg chg="del">
          <ac:chgData name="Hilary Ogbonna" userId="9313a78b19e3dbda" providerId="LiveId" clId="{428C62C1-9F4F-4CED-9B7E-D3D421F46448}" dt="2024-04-07T00:29:19.455" v="33" actId="478"/>
          <ac:spMkLst>
            <pc:docMk/>
            <pc:sldMk cId="1764717565" sldId="3448"/>
            <ac:spMk id="75" creationId="{A4A0A730-854E-4944-B3E5-65D029F9C170}"/>
          </ac:spMkLst>
        </pc:spChg>
        <pc:graphicFrameChg chg="add mod">
          <ac:chgData name="Hilary Ogbonna" userId="9313a78b19e3dbda" providerId="LiveId" clId="{428C62C1-9F4F-4CED-9B7E-D3D421F46448}" dt="2024-04-07T00:54:36.940" v="54" actId="14100"/>
          <ac:graphicFrameMkLst>
            <pc:docMk/>
            <pc:sldMk cId="1764717565" sldId="3448"/>
            <ac:graphicFrameMk id="67" creationId="{5315F4BE-FB6B-42ED-B79E-57BB46346931}"/>
          </ac:graphicFrameMkLst>
        </pc:graphicFrameChg>
        <pc:picChg chg="del">
          <ac:chgData name="Hilary Ogbonna" userId="9313a78b19e3dbda" providerId="LiveId" clId="{428C62C1-9F4F-4CED-9B7E-D3D421F46448}" dt="2024-04-07T00:28:55.527" v="29" actId="478"/>
          <ac:picMkLst>
            <pc:docMk/>
            <pc:sldMk cId="1764717565" sldId="3448"/>
            <ac:picMk id="4" creationId="{F7852827-2308-494F-8293-DFB87CAA3C1A}"/>
          </ac:picMkLst>
        </pc:picChg>
        <pc:picChg chg="mod">
          <ac:chgData name="Hilary Ogbonna" userId="9313a78b19e3dbda" providerId="LiveId" clId="{428C62C1-9F4F-4CED-9B7E-D3D421F46448}" dt="2024-04-07T00:30:06.684" v="39" actId="1035"/>
          <ac:picMkLst>
            <pc:docMk/>
            <pc:sldMk cId="1764717565" sldId="3448"/>
            <ac:picMk id="10" creationId="{4A679366-0D8E-40AE-94C5-BCBE94825D9D}"/>
          </ac:picMkLst>
        </pc:picChg>
        <pc:picChg chg="add mod">
          <ac:chgData name="Hilary Ogbonna" userId="9313a78b19e3dbda" providerId="LiveId" clId="{428C62C1-9F4F-4CED-9B7E-D3D421F46448}" dt="2024-04-07T00:54:54.930" v="56" actId="14100"/>
          <ac:picMkLst>
            <pc:docMk/>
            <pc:sldMk cId="1764717565" sldId="3448"/>
            <ac:picMk id="11" creationId="{5C42EA8B-68C0-452F-9895-3DD6FBD2F59E}"/>
          </ac:picMkLst>
        </pc:picChg>
      </pc:sldChg>
      <pc:sldMasterChg chg="del delSldLayout">
        <pc:chgData name="Hilary Ogbonna" userId="9313a78b19e3dbda" providerId="LiveId" clId="{428C62C1-9F4F-4CED-9B7E-D3D421F46448}" dt="2024-04-07T00:19:19.805" v="0" actId="47"/>
        <pc:sldMasterMkLst>
          <pc:docMk/>
          <pc:sldMasterMk cId="2025966430" sldId="2147483713"/>
        </pc:sldMasterMkLst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1447770330" sldId="2147483714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4123826739" sldId="2147483715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437527801" sldId="2147483716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3028754249" sldId="2147483717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3529253130" sldId="2147483718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1288404188" sldId="2147483719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792897228" sldId="2147483720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2600833820" sldId="2147483721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1931457792" sldId="2147483722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4237510087" sldId="2147483723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2043753633" sldId="2147483724"/>
          </pc:sldLayoutMkLst>
        </pc:sldLayoutChg>
        <pc:sldLayoutChg chg="del">
          <pc:chgData name="Hilary Ogbonna" userId="9313a78b19e3dbda" providerId="LiveId" clId="{428C62C1-9F4F-4CED-9B7E-D3D421F46448}" dt="2024-04-07T00:19:19.805" v="0" actId="47"/>
          <pc:sldLayoutMkLst>
            <pc:docMk/>
            <pc:sldMasterMk cId="2025966430" sldId="2147483713"/>
            <pc:sldLayoutMk cId="3886763128" sldId="214748372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rch/MARCH%202024%20HUMAN%20RIGHTS%20SITUATION%20DASHBOAR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y%202024/MAY%202024%20HUMAN%20RIGHTS%20SITUATION%20DASHBOAR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y%202024/MAY%202024%20HUMAN%20RIGHTS%20SITUATION%20DASHBOAR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y%202024/MAY%202024%20HUMAN%20RIGHTS%20SITUATION%20DASHBOAR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y%202024/MAY%202024%20HUMAN%20RIGHTS%20SITUATION%20DASHBOAR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769752126748995E-3"/>
          <c:y val="7.6234543167635858E-3"/>
          <c:w val="0.99199215679424246"/>
          <c:h val="0.989316972638488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46-434A-9268-1FFD5EFE902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46-434A-9268-1FFD5EFE902D}"/>
              </c:ext>
            </c:extLst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46-434A-9268-1FFD5EFE902D}"/>
              </c:ext>
            </c:extLst>
          </c:dPt>
          <c:dPt>
            <c:idx val="3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946-434A-9268-1FFD5EFE902D}"/>
              </c:ext>
            </c:extLst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946-434A-9268-1FFD5EFE902D}"/>
              </c:ext>
            </c:extLst>
          </c:dPt>
          <c:dPt>
            <c:idx val="5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946-434A-9268-1FFD5EFE902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800" dirty="0"/>
                      <a:t>NW</a:t>
                    </a:r>
                  </a:p>
                  <a:p>
                    <a:r>
                      <a:rPr lang="en-US" dirty="0"/>
                      <a:t>131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7751672576729"/>
                      <c:h val="0.2820904570936799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0946-434A-9268-1FFD5EFE902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SW</a:t>
                    </a:r>
                  </a:p>
                  <a:p>
                    <a:r>
                      <a:rPr lang="en-US" dirty="0"/>
                      <a:t>15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19957377679177"/>
                      <c:h val="0.3263399405593552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0946-434A-9268-1FFD5EFE902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SS  2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946-434A-9268-1FFD5EFE902D}"/>
                </c:ext>
              </c:extLst>
            </c:dLbl>
            <c:dLbl>
              <c:idx val="3"/>
              <c:layout>
                <c:manualLayout>
                  <c:x val="1.0741679110521256E-2"/>
                  <c:y val="-9.6148830881628047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SE</a:t>
                    </a:r>
                    <a:r>
                      <a:rPr lang="en-US" baseline="0" dirty="0"/>
                      <a:t>  6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946-434A-9268-1FFD5EFE902D}"/>
                </c:ext>
              </c:extLst>
            </c:dLbl>
            <c:dLbl>
              <c:idx val="4"/>
              <c:layout>
                <c:manualLayout>
                  <c:x val="-3.1774405707650294E-18"/>
                  <c:y val="3.8233731939609106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NE </a:t>
                    </a:r>
                    <a:r>
                      <a:rPr lang="en-US" sz="1800" baseline="0" dirty="0"/>
                      <a:t>1</a:t>
                    </a:r>
                    <a:endParaRPr lang="en-US" sz="1800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82365888168813"/>
                      <c:h val="0.376120609458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0946-434A-9268-1FFD5EFE902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NC205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946-434A-9268-1FFD5EFE90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1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Product 01</c:v>
                </c:pt>
                <c:pt idx="1">
                  <c:v>Product 02</c:v>
                </c:pt>
                <c:pt idx="2">
                  <c:v>Product 03</c:v>
                </c:pt>
                <c:pt idx="3">
                  <c:v>Product 04</c:v>
                </c:pt>
                <c:pt idx="4">
                  <c:v>Product 05</c:v>
                </c:pt>
                <c:pt idx="5">
                  <c:v>Product 06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8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46-434A-9268-1FFD5EFE90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accent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May</a:t>
            </a:r>
            <a:r>
              <a:rPr lang="en-GB" baseline="0"/>
              <a:t> 2024 Main Violators of Human Rights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97-42E2-8AD1-EEC198268F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97-42E2-8AD1-EEC198268F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97-42E2-8AD1-EEC198268F7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97-42E2-8AD1-EEC198268F7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C97-42E2-8AD1-EEC198268F7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C97-42E2-8AD1-EEC198268F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'[MARCH 2024 HUMAN RIGHTS SITUATION DASHBOARD.xlsx]Sub-Categorisation'!$F$3:$F$8</c:f>
              <c:strCache>
                <c:ptCount val="6"/>
                <c:pt idx="0">
                  <c:v>Nigerian Police</c:v>
                </c:pt>
                <c:pt idx="1">
                  <c:v>Parents</c:v>
                </c:pt>
                <c:pt idx="2">
                  <c:v>Military</c:v>
                </c:pt>
                <c:pt idx="3">
                  <c:v>Private Sector Actors</c:v>
                </c:pt>
                <c:pt idx="4">
                  <c:v>Bandits &amp; Militia Groups</c:v>
                </c:pt>
                <c:pt idx="5">
                  <c:v>Others</c:v>
                </c:pt>
              </c:strCache>
            </c:strRef>
          </c:cat>
          <c:val>
            <c:numRef>
              <c:f>'[MARCH 2024 HUMAN RIGHTS SITUATION DASHBOARD.xlsx]Sub-Categorisation'!$G$3:$G$8</c:f>
              <c:numCache>
                <c:formatCode>General</c:formatCode>
                <c:ptCount val="6"/>
                <c:pt idx="0">
                  <c:v>40138</c:v>
                </c:pt>
                <c:pt idx="1">
                  <c:v>7600</c:v>
                </c:pt>
                <c:pt idx="2">
                  <c:v>155</c:v>
                </c:pt>
                <c:pt idx="3">
                  <c:v>346</c:v>
                </c:pt>
                <c:pt idx="4">
                  <c:v>2560</c:v>
                </c:pt>
                <c:pt idx="5">
                  <c:v>4500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C97-42E2-8AD1-EEC198268F7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1"/>
              <a:t>Violation of Children Rights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fld id="{4A48414E-A387-4A55-B81D-28409A660CF6}" type="VALUE">
                      <a:rPr lang="en-US" b="1">
                        <a:solidFill>
                          <a:srgbClr val="FF0000"/>
                        </a:solidFill>
                      </a:rPr>
                      <a:pPr/>
                      <a:t>[VALUE]</a:t>
                    </a:fld>
                    <a:endParaRPr lang="en-GB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B66-49DE-874C-F47D79A7CB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'[MAY 2024 HUMAN RIGHTS SITUATION DASHBOARD.xlsx]Sub-Categorisation (2)'!$B$62:$B$72</c:f>
              <c:strCache>
                <c:ptCount val="11"/>
                <c:pt idx="0">
                  <c:v>Rape and Defilement</c:v>
                </c:pt>
                <c:pt idx="1">
                  <c:v>Child Marriage</c:v>
                </c:pt>
                <c:pt idx="2">
                  <c:v>Harmful Traditional Practices</c:v>
                </c:pt>
                <c:pt idx="3">
                  <c:v>Violence, Assault, Torture, Inhuman &amp; Degrading Treatment</c:v>
                </c:pt>
                <c:pt idx="4">
                  <c:v>Child Abandonment</c:v>
                </c:pt>
                <c:pt idx="5">
                  <c:v>Child Abuse</c:v>
                </c:pt>
                <c:pt idx="6">
                  <c:v>Right to survival and development</c:v>
                </c:pt>
                <c:pt idx="7">
                  <c:v>Access to Children</c:v>
                </c:pt>
                <c:pt idx="8">
                  <c:v>Custody</c:v>
                </c:pt>
                <c:pt idx="9">
                  <c:v>Right to education</c:v>
                </c:pt>
                <c:pt idx="10">
                  <c:v>Child Abduction</c:v>
                </c:pt>
              </c:strCache>
            </c:strRef>
          </c:cat>
          <c:val>
            <c:numRef>
              <c:f>'[MAY 2024 HUMAN RIGHTS SITUATION DASHBOARD.xlsx]Sub-Categorisation (2)'!$C$62:$C$72</c:f>
              <c:numCache>
                <c:formatCode>General</c:formatCode>
                <c:ptCount val="11"/>
                <c:pt idx="0">
                  <c:v>18</c:v>
                </c:pt>
                <c:pt idx="1">
                  <c:v>3</c:v>
                </c:pt>
                <c:pt idx="2">
                  <c:v>11</c:v>
                </c:pt>
                <c:pt idx="3">
                  <c:v>89</c:v>
                </c:pt>
                <c:pt idx="4">
                  <c:v>323</c:v>
                </c:pt>
                <c:pt idx="5">
                  <c:v>1</c:v>
                </c:pt>
                <c:pt idx="6">
                  <c:v>26</c:v>
                </c:pt>
                <c:pt idx="7">
                  <c:v>16</c:v>
                </c:pt>
                <c:pt idx="8">
                  <c:v>47</c:v>
                </c:pt>
                <c:pt idx="9">
                  <c:v>6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66-49DE-874C-F47D79A7CB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47859231"/>
        <c:axId val="747840511"/>
      </c:barChart>
      <c:catAx>
        <c:axId val="7478592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7840511"/>
        <c:crosses val="autoZero"/>
        <c:auto val="1"/>
        <c:lblAlgn val="ctr"/>
        <c:lblOffset val="100"/>
        <c:noMultiLvlLbl val="0"/>
      </c:catAx>
      <c:valAx>
        <c:axId val="7478405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7859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1" dirty="0"/>
              <a:t>Top 10 States with Incidences of Kidnappings and Killings in May 2024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'[MAY 2024 HUMAN RIGHTS SITUATION DASHBOARD.xlsx]Tracked Incidents (2)'!$I$122</c:f>
              <c:strCache>
                <c:ptCount val="1"/>
                <c:pt idx="0">
                  <c:v>Kidnappings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'[MAY 2024 HUMAN RIGHTS SITUATION DASHBOARD.xlsx]Tracked Incidents (2)'!$H$123:$H$132</c:f>
              <c:strCache>
                <c:ptCount val="10"/>
                <c:pt idx="0">
                  <c:v>Katsina</c:v>
                </c:pt>
                <c:pt idx="1">
                  <c:v>Kaduna</c:v>
                </c:pt>
                <c:pt idx="2">
                  <c:v>Niger</c:v>
                </c:pt>
                <c:pt idx="3">
                  <c:v>Benue</c:v>
                </c:pt>
                <c:pt idx="4">
                  <c:v>Borno</c:v>
                </c:pt>
                <c:pt idx="5">
                  <c:v>Ebonyi</c:v>
                </c:pt>
                <c:pt idx="6">
                  <c:v>Plateau</c:v>
                </c:pt>
                <c:pt idx="7">
                  <c:v>FCT</c:v>
                </c:pt>
                <c:pt idx="8">
                  <c:v>Kano</c:v>
                </c:pt>
                <c:pt idx="9">
                  <c:v>Enugu</c:v>
                </c:pt>
              </c:strCache>
            </c:strRef>
          </c:cat>
          <c:val>
            <c:numRef>
              <c:f>'[MAY 2024 HUMAN RIGHTS SITUATION DASHBOARD.xlsx]Tracked Incidents (2)'!$I$123:$I$132</c:f>
              <c:numCache>
                <c:formatCode>General</c:formatCode>
                <c:ptCount val="10"/>
                <c:pt idx="0">
                  <c:v>83</c:v>
                </c:pt>
                <c:pt idx="1">
                  <c:v>41</c:v>
                </c:pt>
                <c:pt idx="2">
                  <c:v>150</c:v>
                </c:pt>
                <c:pt idx="3">
                  <c:v>2</c:v>
                </c:pt>
                <c:pt idx="7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F-4368-BA99-76042B4DD4DC}"/>
            </c:ext>
          </c:extLst>
        </c:ser>
        <c:ser>
          <c:idx val="1"/>
          <c:order val="1"/>
          <c:tx>
            <c:strRef>
              <c:f>'[MAY 2024 HUMAN RIGHTS SITUATION DASHBOARD.xlsx]Tracked Incidents (2)'!$J$122</c:f>
              <c:strCache>
                <c:ptCount val="1"/>
                <c:pt idx="0">
                  <c:v>Killings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EAF-4368-BA99-76042B4DD4D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'[MAY 2024 HUMAN RIGHTS SITUATION DASHBOARD.xlsx]Tracked Incidents (2)'!$H$123:$H$132</c:f>
              <c:strCache>
                <c:ptCount val="10"/>
                <c:pt idx="0">
                  <c:v>Katsina</c:v>
                </c:pt>
                <c:pt idx="1">
                  <c:v>Kaduna</c:v>
                </c:pt>
                <c:pt idx="2">
                  <c:v>Niger</c:v>
                </c:pt>
                <c:pt idx="3">
                  <c:v>Benue</c:v>
                </c:pt>
                <c:pt idx="4">
                  <c:v>Borno</c:v>
                </c:pt>
                <c:pt idx="5">
                  <c:v>Ebonyi</c:v>
                </c:pt>
                <c:pt idx="6">
                  <c:v>Plateau</c:v>
                </c:pt>
                <c:pt idx="7">
                  <c:v>FCT</c:v>
                </c:pt>
                <c:pt idx="8">
                  <c:v>Kano</c:v>
                </c:pt>
                <c:pt idx="9">
                  <c:v>Enugu</c:v>
                </c:pt>
              </c:strCache>
            </c:strRef>
          </c:cat>
          <c:val>
            <c:numRef>
              <c:f>'[MAY 2024 HUMAN RIGHTS SITUATION DASHBOARD.xlsx]Tracked Incidents (2)'!$J$123:$J$132</c:f>
              <c:numCache>
                <c:formatCode>General</c:formatCode>
                <c:ptCount val="10"/>
                <c:pt idx="0">
                  <c:v>33</c:v>
                </c:pt>
                <c:pt idx="1">
                  <c:v>43</c:v>
                </c:pt>
                <c:pt idx="2">
                  <c:v>11</c:v>
                </c:pt>
                <c:pt idx="3">
                  <c:v>20</c:v>
                </c:pt>
                <c:pt idx="4">
                  <c:v>16</c:v>
                </c:pt>
                <c:pt idx="5">
                  <c:v>16</c:v>
                </c:pt>
                <c:pt idx="6">
                  <c:v>50</c:v>
                </c:pt>
                <c:pt idx="7">
                  <c:v>5</c:v>
                </c:pt>
                <c:pt idx="8">
                  <c:v>24</c:v>
                </c:pt>
                <c:pt idx="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AF-4368-BA99-76042B4DD4D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45940448"/>
        <c:axId val="1745936704"/>
      </c:barChart>
      <c:catAx>
        <c:axId val="174594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936704"/>
        <c:crosses val="autoZero"/>
        <c:auto val="1"/>
        <c:lblAlgn val="ctr"/>
        <c:lblOffset val="100"/>
        <c:noMultiLvlLbl val="0"/>
      </c:catAx>
      <c:valAx>
        <c:axId val="174593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94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baseline="0">
                <a:effectLst/>
              </a:rPr>
              <a:t>May 2024 Complaints Across Geo-Political Zones</a:t>
            </a:r>
            <a:endParaRPr lang="en-GB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'[MAY 2024 HUMAN RIGHTS SITUATION DASHBOARD.xlsx]Zones (2)'!$A$2:$F$2</c:f>
              <c:strCache>
                <c:ptCount val="6"/>
                <c:pt idx="0">
                  <c:v>North West</c:v>
                </c:pt>
                <c:pt idx="1">
                  <c:v>North East</c:v>
                </c:pt>
                <c:pt idx="2">
                  <c:v>North Central</c:v>
                </c:pt>
                <c:pt idx="3">
                  <c:v>South West</c:v>
                </c:pt>
                <c:pt idx="4">
                  <c:v>South East</c:v>
                </c:pt>
                <c:pt idx="5">
                  <c:v>South South</c:v>
                </c:pt>
              </c:strCache>
            </c:strRef>
          </c:cat>
          <c:val>
            <c:numRef>
              <c:f>'[MAY 2024 HUMAN RIGHTS SITUATION DASHBOARD.xlsx]Zones (2)'!$A$3:$F$3</c:f>
              <c:numCache>
                <c:formatCode>General</c:formatCode>
                <c:ptCount val="6"/>
                <c:pt idx="0">
                  <c:v>7589</c:v>
                </c:pt>
                <c:pt idx="1">
                  <c:v>25488</c:v>
                </c:pt>
                <c:pt idx="2">
                  <c:v>12399</c:v>
                </c:pt>
                <c:pt idx="3">
                  <c:v>5272</c:v>
                </c:pt>
                <c:pt idx="4">
                  <c:v>2182</c:v>
                </c:pt>
                <c:pt idx="5">
                  <c:v>2288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BE-456C-9C5C-5DF054651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1084112"/>
        <c:axId val="1831068720"/>
      </c:barChart>
      <c:catAx>
        <c:axId val="183108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068720"/>
        <c:crosses val="autoZero"/>
        <c:auto val="1"/>
        <c:lblAlgn val="ctr"/>
        <c:lblOffset val="100"/>
        <c:noMultiLvlLbl val="0"/>
      </c:catAx>
      <c:valAx>
        <c:axId val="1831068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084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/>
              <a:t>Domestic Violence and Assault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686-4CC5-80BF-BBC365B16A0B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686-4CC5-80BF-BBC365B16A0B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686-4CC5-80BF-BBC365B16A0B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686-4CC5-80BF-BBC365B16A0B}"/>
              </c:ext>
            </c:extLst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686-4CC5-80BF-BBC365B16A0B}"/>
              </c:ext>
            </c:extLst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686-4CC5-80BF-BBC365B16A0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  <a:alpha val="90000"/>
                </a:schemeClr>
              </a:solidFill>
              <a:ln w="19050">
                <a:solidFill>
                  <a:schemeClr val="accent1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686-4CC5-80BF-BBC365B16A0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alpha val="90000"/>
                </a:schemeClr>
              </a:solidFill>
              <a:ln w="19050">
                <a:solidFill>
                  <a:schemeClr val="accent2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0686-4CC5-80BF-BBC365B16A0B}"/>
              </c:ext>
            </c:extLst>
          </c:dPt>
          <c:dLbls>
            <c:dLbl>
              <c:idx val="0"/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4285F4"/>
                  </a:solidFill>
                  <a:round/>
                </a:ln>
                <a:effectLst>
                  <a:outerShdw blurRad="50800" dist="38100" dir="2700000" algn="tl" rotWithShape="0">
                    <a:srgbClr val="4285F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686-4CC5-80BF-BBC365B16A0B}"/>
                </c:ext>
              </c:extLst>
            </c:dLbl>
            <c:dLbl>
              <c:idx val="1"/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4285F4"/>
                  </a:solidFill>
                  <a:round/>
                </a:ln>
                <a:effectLst>
                  <a:outerShdw blurRad="50800" dist="38100" dir="2700000" algn="tl" rotWithShape="0">
                    <a:srgbClr val="4285F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686-4CC5-80BF-BBC365B16A0B}"/>
                </c:ext>
              </c:extLst>
            </c:dLbl>
            <c:dLbl>
              <c:idx val="2"/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4285F4"/>
                  </a:solidFill>
                  <a:round/>
                </a:ln>
                <a:effectLst>
                  <a:outerShdw blurRad="50800" dist="38100" dir="2700000" algn="tl" rotWithShape="0">
                    <a:srgbClr val="4285F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686-4CC5-80BF-BBC365B16A0B}"/>
                </c:ext>
              </c:extLst>
            </c:dLbl>
            <c:dLbl>
              <c:idx val="3"/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4285F4"/>
                  </a:solidFill>
                  <a:round/>
                </a:ln>
                <a:effectLst>
                  <a:outerShdw blurRad="50800" dist="38100" dir="2700000" algn="tl" rotWithShape="0">
                    <a:srgbClr val="4285F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686-4CC5-80BF-BBC365B16A0B}"/>
                </c:ext>
              </c:extLst>
            </c:dLbl>
            <c:dLbl>
              <c:idx val="4"/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4285F4"/>
                  </a:solidFill>
                  <a:round/>
                </a:ln>
                <a:effectLst>
                  <a:outerShdw blurRad="50800" dist="38100" dir="2700000" algn="tl" rotWithShape="0">
                    <a:srgbClr val="4285F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686-4CC5-80BF-BBC365B16A0B}"/>
                </c:ext>
              </c:extLst>
            </c:dLbl>
            <c:dLbl>
              <c:idx val="5"/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4285F4"/>
                  </a:solidFill>
                  <a:round/>
                </a:ln>
                <a:effectLst>
                  <a:outerShdw blurRad="50800" dist="38100" dir="2700000" algn="tl" rotWithShape="0">
                    <a:srgbClr val="4285F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6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686-4CC5-80BF-BBC365B16A0B}"/>
                </c:ext>
              </c:extLst>
            </c:dLbl>
            <c:dLbl>
              <c:idx val="6"/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4285F4"/>
                  </a:solidFill>
                  <a:round/>
                </a:ln>
                <a:effectLst>
                  <a:outerShdw blurRad="50800" dist="38100" dir="2700000" algn="tl" rotWithShape="0">
                    <a:srgbClr val="4285F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0686-4CC5-80BF-BBC365B16A0B}"/>
                </c:ext>
              </c:extLst>
            </c:dLbl>
            <c:dLbl>
              <c:idx val="7"/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4285F4"/>
                  </a:solidFill>
                  <a:round/>
                </a:ln>
                <a:effectLst>
                  <a:outerShdw blurRad="50800" dist="38100" dir="2700000" algn="tl" rotWithShape="0">
                    <a:srgbClr val="4285F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0686-4CC5-80BF-BBC365B16A0B}"/>
                </c:ext>
              </c:extLst>
            </c:dLbl>
            <c:spPr>
              <a:solidFill>
                <a:srgbClr val="FFFFFF">
                  <a:alpha val="90000"/>
                </a:srgbClr>
              </a:solidFill>
              <a:ln w="12700" cap="flat" cmpd="sng" algn="ctr">
                <a:solidFill>
                  <a:srgbClr val="4285F4"/>
                </a:solidFill>
                <a:round/>
              </a:ln>
              <a:effectLst>
                <a:outerShdw blurRad="50800" dist="38100" dir="2700000" algn="tl" rotWithShape="0">
                  <a:srgbClr val="4285F4">
                    <a:lumMod val="75000"/>
                    <a:alpha val="40000"/>
                  </a:srgbClr>
                </a:outerShdw>
              </a:effectLst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'[MAY 2024 HUMAN RIGHTS SITUATION DASHBOARD.xlsx]Sub-Categorisation (2)'!$B$30:$B$37</c:f>
              <c:strCache>
                <c:ptCount val="8"/>
                <c:pt idx="0">
                  <c:v>Rape</c:v>
                </c:pt>
                <c:pt idx="1">
                  <c:v>Forced Marriage</c:v>
                </c:pt>
                <c:pt idx="2">
                  <c:v>Harmful Widowhood Practices</c:v>
                </c:pt>
                <c:pt idx="3">
                  <c:v>Physical Violence &amp; Assault – eg, Battery</c:v>
                </c:pt>
                <c:pt idx="4">
                  <c:v>Threat to Life</c:v>
                </c:pt>
                <c:pt idx="5">
                  <c:v>Inhuman and Degrading Treatment</c:v>
                </c:pt>
                <c:pt idx="6">
                  <c:v>Neglect and Family Abandonement </c:v>
                </c:pt>
                <c:pt idx="7">
                  <c:v>Harmful Traditional Practices</c:v>
                </c:pt>
              </c:strCache>
            </c:strRef>
          </c:cat>
          <c:val>
            <c:numRef>
              <c:f>'[MAY 2024 HUMAN RIGHTS SITUATION DASHBOARD.xlsx]Sub-Categorisation (2)'!$C$30:$C$37</c:f>
              <c:numCache>
                <c:formatCode>General</c:formatCode>
                <c:ptCount val="8"/>
                <c:pt idx="0">
                  <c:v>6</c:v>
                </c:pt>
                <c:pt idx="1">
                  <c:v>6</c:v>
                </c:pt>
                <c:pt idx="2">
                  <c:v>5</c:v>
                </c:pt>
                <c:pt idx="3">
                  <c:v>79</c:v>
                </c:pt>
                <c:pt idx="4">
                  <c:v>5</c:v>
                </c:pt>
                <c:pt idx="5">
                  <c:v>2</c:v>
                </c:pt>
                <c:pt idx="6">
                  <c:v>6</c:v>
                </c:pt>
                <c:pt idx="7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686-4CC5-80BF-BBC365B16A0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75D35-11E5-454F-A86E-68BAF82B91BE}" type="datetimeFigureOut">
              <a:rPr lang="en-GB" smtClean="0"/>
              <a:t>07/06/2024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3F9F8-6BC8-48FE-9C3A-1E7A29306F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634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3F9F8-6BC8-48FE-9C3A-1E7A29306F6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035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88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70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303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52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8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76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06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42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45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89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14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briefs@nhrc.gov.ng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042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briefs@nhrc.gov.ng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C06B3-D2CA-46F3-A4B6-676B6ADD23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93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chart" Target="../charts/chart2.xml"/><Relationship Id="rId3" Type="http://schemas.openxmlformats.org/officeDocument/2006/relationships/chart" Target="../charts/chart1.xml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17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chart" Target="../charts/chart4.xml"/><Relationship Id="rId10" Type="http://schemas.openxmlformats.org/officeDocument/2006/relationships/image" Target="../media/image7.svg"/><Relationship Id="rId4" Type="http://schemas.openxmlformats.org/officeDocument/2006/relationships/image" Target="../media/image1.jpeg"/><Relationship Id="rId9" Type="http://schemas.openxmlformats.org/officeDocument/2006/relationships/image" Target="../media/image6.png"/><Relationship Id="rId1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C7346-FB5E-F74D-BB74-D9DC2FD176CD}"/>
              </a:ext>
            </a:extLst>
          </p:cNvPr>
          <p:cNvSpPr txBox="1"/>
          <p:nvPr/>
        </p:nvSpPr>
        <p:spPr>
          <a:xfrm>
            <a:off x="860324" y="306186"/>
            <a:ext cx="1090074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NHRC May 2024 Human Rights Situation Dashboard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781A9-8A9E-4F47-A991-93FE8BD57D68}"/>
              </a:ext>
            </a:extLst>
          </p:cNvPr>
          <p:cNvSpPr txBox="1"/>
          <p:nvPr/>
        </p:nvSpPr>
        <p:spPr>
          <a:xfrm>
            <a:off x="5564450" y="787593"/>
            <a:ext cx="1063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May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E14D3-E19B-9B41-804F-0F2E0448F760}"/>
              </a:ext>
            </a:extLst>
          </p:cNvPr>
          <p:cNvSpPr/>
          <p:nvPr/>
        </p:nvSpPr>
        <p:spPr>
          <a:xfrm>
            <a:off x="3682038" y="1130441"/>
            <a:ext cx="635961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17A02-D5BB-C940-94B5-063B1C3B1B53}"/>
              </a:ext>
            </a:extLst>
          </p:cNvPr>
          <p:cNvSpPr/>
          <p:nvPr/>
        </p:nvSpPr>
        <p:spPr>
          <a:xfrm>
            <a:off x="3302361" y="1093984"/>
            <a:ext cx="2218036" cy="9410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9AEC24-4080-E84B-B041-E83801ABFD32}"/>
              </a:ext>
            </a:extLst>
          </p:cNvPr>
          <p:cNvSpPr/>
          <p:nvPr/>
        </p:nvSpPr>
        <p:spPr>
          <a:xfrm>
            <a:off x="5534025" y="1101761"/>
            <a:ext cx="1778000" cy="93324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DC2C02-E54B-7945-A888-B30E7E65464C}"/>
              </a:ext>
            </a:extLst>
          </p:cNvPr>
          <p:cNvSpPr/>
          <p:nvPr/>
        </p:nvSpPr>
        <p:spPr>
          <a:xfrm>
            <a:off x="7300701" y="1102076"/>
            <a:ext cx="2596313" cy="93293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7CD4BC-787A-464E-B253-52318C4A4571}"/>
              </a:ext>
            </a:extLst>
          </p:cNvPr>
          <p:cNvSpPr/>
          <p:nvPr/>
        </p:nvSpPr>
        <p:spPr>
          <a:xfrm>
            <a:off x="9651132" y="1121205"/>
            <a:ext cx="2540868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670B14-54C4-2040-9E8B-1C72E45FE3AA}"/>
              </a:ext>
            </a:extLst>
          </p:cNvPr>
          <p:cNvSpPr/>
          <p:nvPr/>
        </p:nvSpPr>
        <p:spPr>
          <a:xfrm>
            <a:off x="26460" y="3589417"/>
            <a:ext cx="3389181" cy="288758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2B40D5-ACFC-9D4F-8E25-8F4E152CCF4B}"/>
              </a:ext>
            </a:extLst>
          </p:cNvPr>
          <p:cNvSpPr txBox="1"/>
          <p:nvPr/>
        </p:nvSpPr>
        <p:spPr>
          <a:xfrm>
            <a:off x="1215628" y="1156237"/>
            <a:ext cx="870751" cy="253916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Bob Attacks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8A8B14-1678-5C4E-9656-021678D321F4}"/>
              </a:ext>
            </a:extLst>
          </p:cNvPr>
          <p:cNvSpPr txBox="1"/>
          <p:nvPr/>
        </p:nvSpPr>
        <p:spPr>
          <a:xfrm>
            <a:off x="1506552" y="1463906"/>
            <a:ext cx="29367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C7B9D2D-B2C9-9244-808B-5FA1707EC560}"/>
              </a:ext>
            </a:extLst>
          </p:cNvPr>
          <p:cNvSpPr txBox="1"/>
          <p:nvPr/>
        </p:nvSpPr>
        <p:spPr>
          <a:xfrm>
            <a:off x="3196843" y="1522794"/>
            <a:ext cx="287258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</a:t>
            </a:r>
            <a:endParaRPr lang="en-US" sz="1200" b="1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75CB54B-4790-C140-BED9-F0528FDEC7D2}"/>
              </a:ext>
            </a:extLst>
          </p:cNvPr>
          <p:cNvSpPr txBox="1"/>
          <p:nvPr/>
        </p:nvSpPr>
        <p:spPr>
          <a:xfrm>
            <a:off x="7914056" y="1140476"/>
            <a:ext cx="1697901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Child Abandonment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9235B6-2917-9D4C-8C5B-8AE77F7C737B}"/>
              </a:ext>
            </a:extLst>
          </p:cNvPr>
          <p:cNvSpPr txBox="1"/>
          <p:nvPr/>
        </p:nvSpPr>
        <p:spPr>
          <a:xfrm>
            <a:off x="8531161" y="1449857"/>
            <a:ext cx="825867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323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E85ACF6-ABEF-784E-9381-9D432BE1BF29}"/>
              </a:ext>
            </a:extLst>
          </p:cNvPr>
          <p:cNvSpPr txBox="1"/>
          <p:nvPr/>
        </p:nvSpPr>
        <p:spPr>
          <a:xfrm>
            <a:off x="4348404" y="1114102"/>
            <a:ext cx="1156087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Kidnapping</a:t>
            </a:r>
            <a:endParaRPr lang="en-US" sz="1200" b="1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2C3E0FE-7D47-2F45-82C8-F0C2F8606282}"/>
              </a:ext>
            </a:extLst>
          </p:cNvPr>
          <p:cNvSpPr txBox="1"/>
          <p:nvPr/>
        </p:nvSpPr>
        <p:spPr>
          <a:xfrm>
            <a:off x="6196941" y="1145596"/>
            <a:ext cx="8643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Killings</a:t>
            </a:r>
            <a:endParaRPr lang="en-US" sz="1000" b="1" dirty="0">
              <a:solidFill>
                <a:srgbClr val="FF0000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3AFC5A7-6798-3649-AFF3-38300B0A9218}"/>
              </a:ext>
            </a:extLst>
          </p:cNvPr>
          <p:cNvSpPr txBox="1"/>
          <p:nvPr/>
        </p:nvSpPr>
        <p:spPr>
          <a:xfrm>
            <a:off x="9577957" y="1133154"/>
            <a:ext cx="2662909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Killing of Security &amp; Law Enforcement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B6037D-8FDB-D542-9D96-870767950DC0}"/>
              </a:ext>
            </a:extLst>
          </p:cNvPr>
          <p:cNvSpPr txBox="1"/>
          <p:nvPr/>
        </p:nvSpPr>
        <p:spPr>
          <a:xfrm>
            <a:off x="4543169" y="1497512"/>
            <a:ext cx="766557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360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F036E8-4075-7E4A-891F-3B7BF4519E89}"/>
              </a:ext>
            </a:extLst>
          </p:cNvPr>
          <p:cNvSpPr txBox="1"/>
          <p:nvPr/>
        </p:nvSpPr>
        <p:spPr>
          <a:xfrm>
            <a:off x="6096001" y="1449857"/>
            <a:ext cx="107392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298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DD4430-1BB8-C14B-9C5D-0F0AB842E328}"/>
              </a:ext>
            </a:extLst>
          </p:cNvPr>
          <p:cNvSpPr txBox="1"/>
          <p:nvPr/>
        </p:nvSpPr>
        <p:spPr>
          <a:xfrm>
            <a:off x="10783651" y="1399329"/>
            <a:ext cx="88003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27</a:t>
            </a:r>
          </a:p>
        </p:txBody>
      </p: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003ED0DA-6674-1C44-AF53-9D70D40EF73D}"/>
              </a:ext>
            </a:extLst>
          </p:cNvPr>
          <p:cNvGraphicFramePr/>
          <p:nvPr/>
        </p:nvGraphicFramePr>
        <p:xfrm>
          <a:off x="283055" y="3954119"/>
          <a:ext cx="2929390" cy="2388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id="{2AF7A278-5170-EB4E-A46A-A1D59A3E1817}"/>
              </a:ext>
            </a:extLst>
          </p:cNvPr>
          <p:cNvSpPr txBox="1"/>
          <p:nvPr/>
        </p:nvSpPr>
        <p:spPr>
          <a:xfrm>
            <a:off x="994425" y="3643745"/>
            <a:ext cx="119776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Kidnappings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6E548C-4789-BD48-A288-E27EDB9EF341}"/>
              </a:ext>
            </a:extLst>
          </p:cNvPr>
          <p:cNvSpPr txBox="1"/>
          <p:nvPr/>
        </p:nvSpPr>
        <p:spPr>
          <a:xfrm>
            <a:off x="1316756" y="2063977"/>
            <a:ext cx="244650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DESTRUCTION OF PROPERTIES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A48E9B-66E4-3F4F-B61F-98BCB99FDB33}"/>
              </a:ext>
            </a:extLst>
          </p:cNvPr>
          <p:cNvSpPr txBox="1"/>
          <p:nvPr/>
        </p:nvSpPr>
        <p:spPr>
          <a:xfrm>
            <a:off x="752182" y="2410938"/>
            <a:ext cx="71365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Gombe</a:t>
            </a:r>
            <a:endParaRPr lang="en-US" sz="1000" b="1">
              <a:solidFill>
                <a:schemeClr val="bg1"/>
              </a:solidFill>
              <a:latin typeface="Poppins" pitchFamily="2" charset="77"/>
              <a:ea typeface="Lato Light" panose="020F0502020204030203" pitchFamily="34" charset="0"/>
              <a:cs typeface="Poppins" pitchFamily="2" charset="7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6B165E6-140D-E445-AFF3-9F9C653E7498}"/>
              </a:ext>
            </a:extLst>
          </p:cNvPr>
          <p:cNvSpPr txBox="1"/>
          <p:nvPr/>
        </p:nvSpPr>
        <p:spPr>
          <a:xfrm>
            <a:off x="2611448" y="2410938"/>
            <a:ext cx="881973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Anambra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3F7D8A7-6E06-1F49-BE01-5ACDE9B033D4}"/>
              </a:ext>
            </a:extLst>
          </p:cNvPr>
          <p:cNvSpPr txBox="1"/>
          <p:nvPr/>
        </p:nvSpPr>
        <p:spPr>
          <a:xfrm>
            <a:off x="4368557" y="4995279"/>
            <a:ext cx="1742786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VIOLENCE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504294B-9A0A-F24C-8606-9CF412D5567B}"/>
              </a:ext>
            </a:extLst>
          </p:cNvPr>
          <p:cNvSpPr txBox="1"/>
          <p:nvPr/>
        </p:nvSpPr>
        <p:spPr>
          <a:xfrm>
            <a:off x="4282893" y="5269546"/>
            <a:ext cx="173477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NNPP Supporters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85CCE38-E4EE-0A45-B952-FE8982290237}"/>
              </a:ext>
            </a:extLst>
          </p:cNvPr>
          <p:cNvSpPr txBox="1"/>
          <p:nvPr/>
        </p:nvSpPr>
        <p:spPr>
          <a:xfrm>
            <a:off x="4264219" y="5855242"/>
            <a:ext cx="179889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HOR Candidate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A1E6D53-6224-B547-BCA8-174AAD3507BD}"/>
              </a:ext>
            </a:extLst>
          </p:cNvPr>
          <p:cNvSpPr txBox="1"/>
          <p:nvPr/>
        </p:nvSpPr>
        <p:spPr>
          <a:xfrm>
            <a:off x="7629028" y="5269546"/>
            <a:ext cx="181171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First Lady’s convoy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043970D-3CC2-B34D-9889-3AD3A42401E0}"/>
              </a:ext>
            </a:extLst>
          </p:cNvPr>
          <p:cNvSpPr txBox="1"/>
          <p:nvPr/>
        </p:nvSpPr>
        <p:spPr>
          <a:xfrm>
            <a:off x="7752486" y="5562394"/>
            <a:ext cx="181011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PDP Campaign DG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5B60CAD-74F7-F248-9F06-2311F1BC16DA}"/>
              </a:ext>
            </a:extLst>
          </p:cNvPr>
          <p:cNvSpPr txBox="1"/>
          <p:nvPr/>
        </p:nvSpPr>
        <p:spPr>
          <a:xfrm>
            <a:off x="7789798" y="5855242"/>
            <a:ext cx="153279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Supporters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DA518D1-8136-4F12-BB11-B71E2EA0688D}"/>
              </a:ext>
            </a:extLst>
          </p:cNvPr>
          <p:cNvSpPr txBox="1"/>
          <p:nvPr/>
        </p:nvSpPr>
        <p:spPr>
          <a:xfrm>
            <a:off x="732461" y="2698234"/>
            <a:ext cx="2052165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INTOLERANCE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FD7A7F7-A311-4191-9E71-78AF9871512C}"/>
              </a:ext>
            </a:extLst>
          </p:cNvPr>
          <p:cNvSpPr txBox="1"/>
          <p:nvPr/>
        </p:nvSpPr>
        <p:spPr>
          <a:xfrm>
            <a:off x="4311468" y="6140422"/>
            <a:ext cx="205056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Wife of PDP Candidate</a:t>
            </a:r>
          </a:p>
        </p:txBody>
      </p:sp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9330FF5B-915D-464B-9224-4272346EF10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1" y="266413"/>
            <a:ext cx="713658" cy="71380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F30508D-12B9-4C90-B8FD-254C60B6E94E}"/>
              </a:ext>
            </a:extLst>
          </p:cNvPr>
          <p:cNvSpPr txBox="1"/>
          <p:nvPr/>
        </p:nvSpPr>
        <p:spPr>
          <a:xfrm>
            <a:off x="694828" y="3116896"/>
            <a:ext cx="2326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Stoning of Governor </a:t>
            </a:r>
            <a:r>
              <a:rPr lang="en-US" sz="1000" err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Buni</a:t>
            </a:r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at APC Rally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B672483-B88A-40CB-BBDA-4DD1D52D0C1D}"/>
              </a:ext>
            </a:extLst>
          </p:cNvPr>
          <p:cNvSpPr txBox="1"/>
          <p:nvPr/>
        </p:nvSpPr>
        <p:spPr>
          <a:xfrm>
            <a:off x="704353" y="3269296"/>
            <a:ext cx="159691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Cancellation of PDP Rally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94EFC40-4DD3-4C2E-9A52-9CF2A87C347A}"/>
              </a:ext>
            </a:extLst>
          </p:cNvPr>
          <p:cNvSpPr txBox="1"/>
          <p:nvPr/>
        </p:nvSpPr>
        <p:spPr>
          <a:xfrm>
            <a:off x="704935" y="2945446"/>
            <a:ext cx="182774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Destruction/Cutting of Roads</a:t>
            </a:r>
          </a:p>
        </p:txBody>
      </p:sp>
      <p:pic>
        <p:nvPicPr>
          <p:cNvPr id="13" name="Graphic 12" descr="Family with girl outline">
            <a:extLst>
              <a:ext uri="{FF2B5EF4-FFF2-40B4-BE49-F238E27FC236}">
                <a16:creationId xmlns:a16="http://schemas.microsoft.com/office/drawing/2014/main" id="{2CA7D344-850D-47E6-9009-35769BFAE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899" y="1140720"/>
            <a:ext cx="914400" cy="914400"/>
          </a:xfrm>
          <a:prstGeom prst="rect">
            <a:avLst/>
          </a:prstGeom>
        </p:spPr>
      </p:pic>
      <p:pic>
        <p:nvPicPr>
          <p:cNvPr id="15" name="Graphic 14" descr="Skull outline">
            <a:extLst>
              <a:ext uri="{FF2B5EF4-FFF2-40B4-BE49-F238E27FC236}">
                <a16:creationId xmlns:a16="http://schemas.microsoft.com/office/drawing/2014/main" id="{1FDE09DF-133D-474C-9C10-D2AAE1A3E0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80878" y="1411544"/>
            <a:ext cx="587008" cy="592337"/>
          </a:xfrm>
          <a:prstGeom prst="rect">
            <a:avLst/>
          </a:prstGeom>
        </p:spPr>
      </p:pic>
      <p:pic>
        <p:nvPicPr>
          <p:cNvPr id="19" name="Graphic 18" descr="Police male outline">
            <a:extLst>
              <a:ext uri="{FF2B5EF4-FFF2-40B4-BE49-F238E27FC236}">
                <a16:creationId xmlns:a16="http://schemas.microsoft.com/office/drawing/2014/main" id="{18192B00-4F33-4053-9F4B-B5502B4CB2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87104" y="1355961"/>
            <a:ext cx="700165" cy="647919"/>
          </a:xfrm>
          <a:prstGeom prst="rect">
            <a:avLst/>
          </a:prstGeom>
        </p:spPr>
      </p:pic>
      <p:pic>
        <p:nvPicPr>
          <p:cNvPr id="22" name="Graphic 21" descr="Drama with solid fill">
            <a:extLst>
              <a:ext uri="{FF2B5EF4-FFF2-40B4-BE49-F238E27FC236}">
                <a16:creationId xmlns:a16="http://schemas.microsoft.com/office/drawing/2014/main" id="{A63EFE02-EB08-4D07-9190-0CC236770F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88733" y="1124650"/>
            <a:ext cx="102143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E9E6F41-6F90-4CDC-A7C8-9D11254DB605}"/>
              </a:ext>
            </a:extLst>
          </p:cNvPr>
          <p:cNvSpPr txBox="1"/>
          <p:nvPr/>
        </p:nvSpPr>
        <p:spPr>
          <a:xfrm>
            <a:off x="4110358" y="6579855"/>
            <a:ext cx="163217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" pitchFamily="2" charset="77"/>
                <a:ea typeface="League Spartan" charset="0"/>
                <a:cs typeface="Poppins" pitchFamily="2" charset="77"/>
              </a:rPr>
              <a:t>briefs@nhrc.gov.ng</a:t>
            </a:r>
          </a:p>
        </p:txBody>
      </p:sp>
      <p:graphicFrame>
        <p:nvGraphicFramePr>
          <p:cNvPr id="51" name="Chart 50">
            <a:extLst>
              <a:ext uri="{FF2B5EF4-FFF2-40B4-BE49-F238E27FC236}">
                <a16:creationId xmlns:a16="http://schemas.microsoft.com/office/drawing/2014/main" id="{2FA304E7-60AA-4DB8-96E8-C211731AE237}"/>
              </a:ext>
            </a:extLst>
          </p:cNvPr>
          <p:cNvGraphicFramePr>
            <a:graphicFrameLocks/>
          </p:cNvGraphicFramePr>
          <p:nvPr/>
        </p:nvGraphicFramePr>
        <p:xfrm>
          <a:off x="8774782" y="2018980"/>
          <a:ext cx="3393892" cy="2307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73" name="Chart 72">
            <a:extLst>
              <a:ext uri="{FF2B5EF4-FFF2-40B4-BE49-F238E27FC236}">
                <a16:creationId xmlns:a16="http://schemas.microsoft.com/office/drawing/2014/main" id="{AE049300-3185-41C9-B679-BB88DB4F2315}"/>
              </a:ext>
            </a:extLst>
          </p:cNvPr>
          <p:cNvGraphicFramePr>
            <a:graphicFrameLocks/>
          </p:cNvGraphicFramePr>
          <p:nvPr/>
        </p:nvGraphicFramePr>
        <p:xfrm>
          <a:off x="-77588" y="827103"/>
          <a:ext cx="3463006" cy="2837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76" name="Chart 75">
            <a:extLst>
              <a:ext uri="{FF2B5EF4-FFF2-40B4-BE49-F238E27FC236}">
                <a16:creationId xmlns:a16="http://schemas.microsoft.com/office/drawing/2014/main" id="{99844B56-CE3C-4097-803E-DF2DDFCE946C}"/>
              </a:ext>
            </a:extLst>
          </p:cNvPr>
          <p:cNvGraphicFramePr>
            <a:graphicFrameLocks/>
          </p:cNvGraphicFramePr>
          <p:nvPr/>
        </p:nvGraphicFramePr>
        <p:xfrm>
          <a:off x="3445797" y="4517026"/>
          <a:ext cx="5829168" cy="224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77" name="Chart 76">
            <a:extLst>
              <a:ext uri="{FF2B5EF4-FFF2-40B4-BE49-F238E27FC236}">
                <a16:creationId xmlns:a16="http://schemas.microsoft.com/office/drawing/2014/main" id="{10EA84E8-A6BD-410D-9968-16A37048587B}"/>
              </a:ext>
            </a:extLst>
          </p:cNvPr>
          <p:cNvGraphicFramePr>
            <a:graphicFrameLocks/>
          </p:cNvGraphicFramePr>
          <p:nvPr/>
        </p:nvGraphicFramePr>
        <p:xfrm>
          <a:off x="3443166" y="2009775"/>
          <a:ext cx="5709457" cy="2543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78" name="Chart 77">
            <a:extLst>
              <a:ext uri="{FF2B5EF4-FFF2-40B4-BE49-F238E27FC236}">
                <a16:creationId xmlns:a16="http://schemas.microsoft.com/office/drawing/2014/main" id="{92885831-FC1E-48D0-8237-25B66C8547FC}"/>
              </a:ext>
            </a:extLst>
          </p:cNvPr>
          <p:cNvGraphicFramePr>
            <a:graphicFrameLocks/>
          </p:cNvGraphicFramePr>
          <p:nvPr/>
        </p:nvGraphicFramePr>
        <p:xfrm>
          <a:off x="9152622" y="4233791"/>
          <a:ext cx="316159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</p:spTree>
    <p:extLst>
      <p:ext uri="{BB962C8B-B14F-4D97-AF65-F5344CB8AC3E}">
        <p14:creationId xmlns:p14="http://schemas.microsoft.com/office/powerpoint/2010/main" val="31404258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2846</TotalTime>
  <Words>143</Words>
  <Application>Microsoft Office PowerPoint</Application>
  <PresentationFormat>Widescreen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Lato Light</vt:lpstr>
      <vt:lpstr>Poppins</vt:lpstr>
      <vt:lpstr>Poppins Light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Hilary Ogbonna</dc:creator>
  <cp:lastModifiedBy>Hilary Ogbonna</cp:lastModifiedBy>
  <cp:revision>3</cp:revision>
  <dcterms:created xsi:type="dcterms:W3CDTF">2024-02-14T07:38:02Z</dcterms:created>
  <dcterms:modified xsi:type="dcterms:W3CDTF">2024-06-07T13:47:02Z</dcterms:modified>
</cp:coreProperties>
</file>